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8" r:id="rId1"/>
  </p:sldMasterIdLst>
  <p:notesMasterIdLst>
    <p:notesMasterId r:id="rId25"/>
  </p:notesMasterIdLst>
  <p:handoutMasterIdLst>
    <p:handoutMasterId r:id="rId26"/>
  </p:handoutMasterIdLst>
  <p:sldIdLst>
    <p:sldId id="287" r:id="rId2"/>
    <p:sldId id="321" r:id="rId3"/>
    <p:sldId id="312" r:id="rId4"/>
    <p:sldId id="322" r:id="rId5"/>
    <p:sldId id="315" r:id="rId6"/>
    <p:sldId id="323" r:id="rId7"/>
    <p:sldId id="333" r:id="rId8"/>
    <p:sldId id="324" r:id="rId9"/>
    <p:sldId id="327" r:id="rId10"/>
    <p:sldId id="330" r:id="rId11"/>
    <p:sldId id="331" r:id="rId12"/>
    <p:sldId id="332" r:id="rId13"/>
    <p:sldId id="328" r:id="rId14"/>
    <p:sldId id="336" r:id="rId15"/>
    <p:sldId id="337" r:id="rId16"/>
    <p:sldId id="338" r:id="rId17"/>
    <p:sldId id="329" r:id="rId18"/>
    <p:sldId id="334" r:id="rId19"/>
    <p:sldId id="335" r:id="rId20"/>
    <p:sldId id="325" r:id="rId21"/>
    <p:sldId id="343" r:id="rId22"/>
    <p:sldId id="341" r:id="rId23"/>
    <p:sldId id="306" r:id="rId24"/>
  </p:sldIdLst>
  <p:sldSz cx="10693400" cy="7561263"/>
  <p:notesSz cx="6805613" cy="9939338"/>
  <p:embeddedFontLst>
    <p:embeddedFont>
      <p:font typeface="나눔고딕" panose="020B0600000101010101" charset="-127"/>
      <p:regular r:id="rId27"/>
      <p:bold r:id="rId28"/>
    </p:embeddedFont>
    <p:embeddedFont>
      <p:font typeface="함초롬돋움" panose="02030504000101010101" pitchFamily="18" charset="-127"/>
      <p:regular r:id="rId29"/>
      <p:bold r:id="rId30"/>
    </p:embeddedFont>
    <p:embeddedFont>
      <p:font typeface="나눔명조 ExtraBold" panose="020B0600000101010101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">
          <p15:clr>
            <a:srgbClr val="A4A3A4"/>
          </p15:clr>
        </p15:guide>
        <p15:guide id="2" orient="horz" pos="3082">
          <p15:clr>
            <a:srgbClr val="A4A3A4"/>
          </p15:clr>
        </p15:guide>
        <p15:guide id="3" orient="horz" pos="4531">
          <p15:clr>
            <a:srgbClr val="A4A3A4"/>
          </p15:clr>
        </p15:guide>
        <p15:guide id="4" pos="3368">
          <p15:clr>
            <a:srgbClr val="A4A3A4"/>
          </p15:clr>
        </p15:guide>
        <p15:guide id="5" pos="6440">
          <p15:clr>
            <a:srgbClr val="A4A3A4"/>
          </p15:clr>
        </p15:guide>
        <p15:guide id="6" pos="1318">
          <p15:clr>
            <a:srgbClr val="A4A3A4"/>
          </p15:clr>
        </p15:guide>
        <p15:guide id="7" pos="312">
          <p15:clr>
            <a:srgbClr val="A4A3A4"/>
          </p15:clr>
        </p15:guide>
        <p15:guide id="8" pos="1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F7F"/>
    <a:srgbClr val="FFD385"/>
    <a:srgbClr val="FFAB19"/>
    <a:srgbClr val="DDDDDD"/>
    <a:srgbClr val="FF4646"/>
    <a:srgbClr val="66CCFF"/>
    <a:srgbClr val="FFFF66"/>
    <a:srgbClr val="F03E3E"/>
    <a:srgbClr val="F46C6C"/>
    <a:srgbClr val="F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86364" autoAdjust="0"/>
  </p:normalViewPr>
  <p:slideViewPr>
    <p:cSldViewPr>
      <p:cViewPr varScale="1">
        <p:scale>
          <a:sx n="105" d="100"/>
          <a:sy n="105" d="100"/>
        </p:scale>
        <p:origin x="1152" y="102"/>
      </p:cViewPr>
      <p:guideLst>
        <p:guide orient="horz" pos="431"/>
        <p:guide orient="horz" pos="3082"/>
        <p:guide orient="horz" pos="4531"/>
        <p:guide pos="3368"/>
        <p:guide pos="6440"/>
        <p:guide pos="1318"/>
        <p:guide pos="312"/>
        <p:guide pos="16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694" y="-114"/>
      </p:cViewPr>
      <p:guideLst>
        <p:guide orient="horz" pos="3130"/>
        <p:guide pos="214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E16BF-4CBB-4E44-AF3A-566C711517C2}" type="datetimeFigureOut">
              <a:rPr lang="ko-KR" altLang="en-US" smtClean="0"/>
              <a:pPr/>
              <a:t>2019-03-19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98F30-1646-465B-A25D-245CF357A9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1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r">
              <a:defRPr sz="1200"/>
            </a:lvl1pPr>
          </a:lstStyle>
          <a:p>
            <a:fld id="{24DFBBAD-CF51-4FA8-8814-5F33CDE7218D}" type="datetimeFigureOut">
              <a:rPr lang="ko-KR" altLang="en-US" smtClean="0"/>
              <a:pPr/>
              <a:t>2019-03-19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8350" y="746125"/>
            <a:ext cx="5268913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15" tIns="45907" rIns="91815" bIns="4590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815" tIns="45907" rIns="91815" bIns="4590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r">
              <a:defRPr sz="1200"/>
            </a:lvl1pPr>
          </a:lstStyle>
          <a:p>
            <a:fld id="{5C2B20BF-27CD-4C66-878F-3D50775A61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2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51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89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553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7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81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40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65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35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475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309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906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48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444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0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7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26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75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649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11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6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203" y="-10501"/>
            <a:ext cx="10728456" cy="75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95" y="-35792"/>
            <a:ext cx="10801200" cy="7646622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57415BD8-D507-466C-BE65-3CF0EE978C8C}" type="datetimeFigureOut">
              <a:rPr lang="ko-KR" altLang="en-US" smtClean="0"/>
              <a:pPr/>
              <a:t>2019-03-19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0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ransition>
    <p:fade thruBlk="1"/>
  </p:transition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bg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bg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bg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bg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0" y="2340471"/>
            <a:ext cx="10693401" cy="1131902"/>
          </a:xfrm>
          <a:noFill/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lvl="0"/>
            <a:r>
              <a:rPr lang="ko-KR" altLang="en-US" sz="7000" spc="3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라운드 테이블</a:t>
            </a:r>
            <a:endParaRPr lang="ko-KR" altLang="en-US" sz="7000" b="1" spc="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" name="제목 6"/>
          <p:cNvSpPr txBox="1">
            <a:spLocks/>
          </p:cNvSpPr>
          <p:nvPr/>
        </p:nvSpPr>
        <p:spPr>
          <a:xfrm>
            <a:off x="1512835" y="3143757"/>
            <a:ext cx="7667730" cy="1387495"/>
          </a:xfrm>
          <a:prstGeom prst="rect">
            <a:avLst/>
          </a:prstGeom>
        </p:spPr>
        <p:txBody>
          <a:bodyPr vert="horz" lIns="104306" tIns="52153" rIns="104306" bIns="52153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-Teem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고릴라박스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0270" y="1553337"/>
            <a:ext cx="761683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1. 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벽 뒤의 정보 없음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0" y="2031557"/>
            <a:ext cx="7633644" cy="539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053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0270" y="1553337"/>
            <a:ext cx="761683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 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카메라 해킹 사용 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자원 소모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40" y="2033869"/>
            <a:ext cx="7614455" cy="53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119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0270" y="1553337"/>
            <a:ext cx="761683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3. 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벽 뒤의 정보 획득 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적의 정보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퍼즐의 정보 획득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0" y="2033869"/>
            <a:ext cx="7614576" cy="53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92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0270" y="1553337"/>
            <a:ext cx="761683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카메라 사용 예시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 보이는 시야의 정보 획득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4" y="2268463"/>
            <a:ext cx="9462838" cy="46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31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0270" y="1553337"/>
            <a:ext cx="761683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1. 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적에게 인식되었거나 적에게 들키지 않고 싶을 때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38" y="2033869"/>
            <a:ext cx="7246722" cy="51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191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0270" y="1553337"/>
            <a:ext cx="7616830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 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캐비닛을 찾아 사용합니다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38" y="2033869"/>
            <a:ext cx="7258079" cy="51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90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0270" y="1553337"/>
            <a:ext cx="761683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3. </a:t>
            </a:r>
            <a:r>
              <a:rPr lang="ko-KR" altLang="en-US" sz="2000" spc="-2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캐비넷을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사용하면 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지나치게 하거나 인식 해제가 가능합니다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70" y="2033869"/>
            <a:ext cx="7258078" cy="51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63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0270" y="1553337"/>
            <a:ext cx="761683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캐비넷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사용 예시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적에게 들키지 않고 이동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4" y="2412479"/>
            <a:ext cx="9439380" cy="46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753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0270" y="1553337"/>
            <a:ext cx="761683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진행 상황에 따라 스테이지의 분위기 </a:t>
            </a:r>
            <a:r>
              <a:rPr lang="ko-KR" altLang="en-US" sz="20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밝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아집니다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9" y="2700510"/>
            <a:ext cx="4347890" cy="35283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760" y="2673760"/>
            <a:ext cx="4380853" cy="3555143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stCxn id="3" idx="3"/>
            <a:endCxn id="4" idx="1"/>
          </p:cNvCxnSpPr>
          <p:nvPr/>
        </p:nvCxnSpPr>
        <p:spPr>
          <a:xfrm flipV="1">
            <a:off x="4719099" y="4451332"/>
            <a:ext cx="1167661" cy="13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8337" y="2272717"/>
            <a:ext cx="2736304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첫 스테이지 시작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1002" y="2272717"/>
            <a:ext cx="331236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클리어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후 다음 스테이지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5032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30270" y="1553337"/>
            <a:ext cx="761683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엔딩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44" y="1152339"/>
            <a:ext cx="4572508" cy="609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25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총 인원</a:t>
            </a:r>
            <a:endParaRPr kumimoji="0" lang="ko-KR" altLang="en-US" sz="3000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11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명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13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명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2456" y="1634484"/>
            <a:ext cx="446023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32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기획</a:t>
            </a:r>
            <a:r>
              <a:rPr lang="en-US" altLang="ko-KR" sz="32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</a:p>
          <a:p>
            <a:endParaRPr lang="en-US" altLang="ko-KR" sz="2300" b="1" spc="-50" dirty="0" smtClean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강동민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[PM] 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[PD]</a:t>
            </a:r>
          </a:p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이경민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레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벨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</a:t>
            </a:r>
          </a:p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강일구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 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[PM]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456" y="3781084"/>
            <a:ext cx="446023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32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플밍</a:t>
            </a:r>
            <a:r>
              <a:rPr lang="en-US" altLang="ko-KR" sz="32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</a:p>
          <a:p>
            <a:endParaRPr lang="en-US" altLang="ko-KR" sz="2300" b="1" spc="-50" dirty="0" smtClean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정성윤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클라이언트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</a:t>
            </a:r>
          </a:p>
          <a:p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박성혁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클라이언트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26720" y="1634484"/>
            <a:ext cx="446023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32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그래픽</a:t>
            </a:r>
            <a:r>
              <a:rPr lang="en-US" altLang="ko-KR" sz="32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</a:p>
          <a:p>
            <a:endParaRPr lang="en-US" altLang="ko-KR" sz="2300" b="1" spc="-50" dirty="0" smtClean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허성휸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배경 원화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</a:t>
            </a:r>
          </a:p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신명수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캐릭터 </a:t>
            </a:r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모델러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</a:t>
            </a:r>
          </a:p>
          <a:p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윤영조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캐릭터 </a:t>
            </a:r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모델러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</a:t>
            </a:r>
          </a:p>
          <a:p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김재령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배경 </a:t>
            </a:r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모델러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</a:t>
            </a:r>
          </a:p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이재윤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몬스터 원화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</a:t>
            </a:r>
          </a:p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오예은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캐릭터 원화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</a:t>
            </a:r>
          </a:p>
          <a:p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구여진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이펙터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	        	NEW!</a:t>
            </a:r>
          </a:p>
          <a:p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최다빈</a:t>
            </a:r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[</a:t>
            </a:r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애니메이터</a:t>
            </a:r>
            <a:r>
              <a:rPr lang="en-US" altLang="ko-KR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]	NEW!</a:t>
            </a:r>
          </a:p>
        </p:txBody>
      </p:sp>
    </p:spTree>
    <p:extLst>
      <p:ext uri="{BB962C8B-B14F-4D97-AF65-F5344CB8AC3E}">
        <p14:creationId xmlns:p14="http://schemas.microsoft.com/office/powerpoint/2010/main" val="42090593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진행 상황</a:t>
            </a:r>
            <a:endParaRPr lang="ko-KR" altLang="en-US" sz="3000" spc="-1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구체화 내역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52296"/>
              </p:ext>
            </p:extLst>
          </p:nvPr>
        </p:nvGraphicFramePr>
        <p:xfrm>
          <a:off x="1098228" y="1668995"/>
          <a:ext cx="8564357" cy="4991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8557">
                  <a:extLst>
                    <a:ext uri="{9D8B030D-6E8A-4147-A177-3AD203B41FA5}">
                      <a16:colId xmlns:a16="http://schemas.microsoft.com/office/drawing/2014/main" val="1783128206"/>
                    </a:ext>
                  </a:extLst>
                </a:gridCol>
                <a:gridCol w="5365420">
                  <a:extLst>
                    <a:ext uri="{9D8B030D-6E8A-4147-A177-3AD203B41FA5}">
                      <a16:colId xmlns:a16="http://schemas.microsoft.com/office/drawing/2014/main" val="2416940498"/>
                    </a:ext>
                  </a:extLst>
                </a:gridCol>
                <a:gridCol w="1370380">
                  <a:extLst>
                    <a:ext uri="{9D8B030D-6E8A-4147-A177-3AD203B41FA5}">
                      <a16:colId xmlns:a16="http://schemas.microsoft.com/office/drawing/2014/main" val="780914259"/>
                    </a:ext>
                  </a:extLst>
                </a:gridCol>
              </a:tblGrid>
              <a:tr h="49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 정도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951054"/>
                  </a:ext>
                </a:extLst>
              </a:tr>
              <a:tr h="49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몬스터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문서작성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패턴 제작 시작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090111"/>
                  </a:ext>
                </a:extLst>
              </a:tr>
              <a:tr h="49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조작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문서작성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기본 조작 구형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빌드 테스트 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1768"/>
                  </a:ext>
                </a:extLst>
              </a:tr>
              <a:tr h="49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오브젝트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문서작성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오브젝트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종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98005"/>
                  </a:ext>
                </a:extLst>
              </a:tr>
              <a:tr h="49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엄폐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문서작성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305253"/>
                  </a:ext>
                </a:extLst>
              </a:tr>
              <a:tr h="49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문서작성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867001"/>
                  </a:ext>
                </a:extLst>
              </a:tr>
              <a:tr h="49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문서작성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704110"/>
                  </a:ext>
                </a:extLst>
              </a:tr>
              <a:tr h="49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컨셉</a:t>
                      </a:r>
                      <a:r>
                        <a:rPr lang="en-US" altLang="ko-KR" dirty="0" smtClean="0"/>
                        <a:t>[</a:t>
                      </a:r>
                      <a:r>
                        <a:rPr lang="ko-KR" altLang="en-US" dirty="0" smtClean="0"/>
                        <a:t>배경</a:t>
                      </a:r>
                      <a:r>
                        <a:rPr lang="en-US" altLang="ko-KR" dirty="0" smtClean="0"/>
                        <a:t>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문서작성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러프 시작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13316"/>
                  </a:ext>
                </a:extLst>
              </a:tr>
              <a:tr h="49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컨셉</a:t>
                      </a:r>
                      <a:r>
                        <a:rPr lang="en-US" altLang="ko-KR" dirty="0" smtClean="0"/>
                        <a:t>[</a:t>
                      </a:r>
                      <a:r>
                        <a:rPr lang="ko-KR" altLang="en-US" dirty="0" smtClean="0"/>
                        <a:t>캐릭터</a:t>
                      </a:r>
                      <a:r>
                        <a:rPr lang="en-US" altLang="ko-KR" dirty="0" smtClean="0"/>
                        <a:t>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문서작성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러프 완료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원화 제작 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64629"/>
                  </a:ext>
                </a:extLst>
              </a:tr>
              <a:tr h="499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UI/UX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문서작성 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60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1334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진행 상황</a:t>
            </a:r>
            <a:endParaRPr lang="ko-KR" altLang="en-US" sz="3000" spc="-1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문서 구체화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638514" y="1634484"/>
            <a:ext cx="9630912" cy="5264737"/>
            <a:chOff x="832456" y="1612238"/>
            <a:chExt cx="10109890" cy="55265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6368" y="1612238"/>
              <a:ext cx="3965978" cy="28178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661" y="1612238"/>
              <a:ext cx="3338535" cy="287260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456" y="4484841"/>
              <a:ext cx="1407513" cy="265396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6797" y="4503135"/>
              <a:ext cx="674402" cy="263567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58568" y="1612238"/>
              <a:ext cx="2817800" cy="28178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11198" y="4448332"/>
              <a:ext cx="1404341" cy="268990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02524" y="4430038"/>
              <a:ext cx="3963049" cy="2708201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6451" y="4320690"/>
            <a:ext cx="2590185" cy="260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863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진행 상황</a:t>
            </a:r>
            <a:endParaRPr lang="ko-KR" altLang="en-US" sz="3000" spc="-1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아트 구체화 내역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029249" y="1634484"/>
            <a:ext cx="8724139" cy="5535733"/>
            <a:chOff x="799025" y="1707005"/>
            <a:chExt cx="9679720" cy="614207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963" y="1707006"/>
              <a:ext cx="2291938" cy="180584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25" y="1707006"/>
              <a:ext cx="2291938" cy="1805846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799025" y="3512852"/>
              <a:ext cx="9679719" cy="4336231"/>
              <a:chOff x="799025" y="3512852"/>
              <a:chExt cx="7991921" cy="358014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687"/>
              <a:stretch/>
            </p:blipFill>
            <p:spPr>
              <a:xfrm>
                <a:off x="799025" y="3512852"/>
                <a:ext cx="2567455" cy="1159403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025" y="4672255"/>
                <a:ext cx="2567455" cy="2420744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480" y="3512852"/>
                <a:ext cx="5424466" cy="3580147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185" y="1707005"/>
              <a:ext cx="2552349" cy="180584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819" y="1707006"/>
              <a:ext cx="2556926" cy="1807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6978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4392" y="2808523"/>
            <a:ext cx="60444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 ExtraBold" pitchFamily="18" charset="-127"/>
                <a:ea typeface="나눔명조 ExtraBold" pitchFamily="18" charset="-127"/>
              </a:rPr>
              <a:t>Thank You.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  <a:endParaRPr kumimoji="0" lang="ko-KR" altLang="en-US" sz="3000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컨셉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17715" y="1701789"/>
            <a:ext cx="5033661" cy="458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명</a:t>
            </a:r>
            <a:r>
              <a:rPr lang="en-US" altLang="ko-KR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미정</a:t>
            </a:r>
            <a:endParaRPr lang="en-US" altLang="ko-KR" sz="2600" spc="-20" dirty="0" smtClean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endParaRPr lang="en-US" altLang="ko-KR" sz="2600" spc="-20" dirty="0" smtClean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장르</a:t>
            </a:r>
            <a:r>
              <a:rPr lang="en-US" altLang="ko-KR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잠입 </a:t>
            </a:r>
            <a:r>
              <a:rPr lang="ko-KR" altLang="en-US" sz="26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어드벤처 </a:t>
            </a:r>
            <a:r>
              <a:rPr lang="ko-KR" altLang="en-US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</a:t>
            </a:r>
            <a:endParaRPr lang="en-US" altLang="ko-KR" sz="2600" spc="-20" dirty="0" smtClean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endParaRPr lang="en-US" altLang="ko-KR" sz="2600" spc="-20" dirty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플랫폼</a:t>
            </a:r>
            <a:r>
              <a:rPr lang="en-US" altLang="ko-KR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PC</a:t>
            </a:r>
            <a:endParaRPr lang="en-US" altLang="ko-KR" sz="2600" spc="-20" dirty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endParaRPr lang="en-US" altLang="ko-KR" sz="2600" spc="-20" dirty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26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그래픽</a:t>
            </a:r>
            <a:r>
              <a:rPr lang="en-US" altLang="ko-KR" sz="26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en-US" altLang="ko-KR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3D </a:t>
            </a:r>
            <a:r>
              <a:rPr lang="ko-KR" altLang="en-US" sz="2600" spc="-2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캐쥬얼</a:t>
            </a:r>
            <a:r>
              <a:rPr lang="en-US" altLang="ko-KR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6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</a:t>
            </a:r>
            <a:r>
              <a:rPr lang="ko-KR" altLang="en-US" sz="2600" spc="-20" dirty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인칭 </a:t>
            </a:r>
            <a:r>
              <a:rPr lang="ko-KR" altLang="en-US" sz="2600" spc="-2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백뷰</a:t>
            </a:r>
            <a:endParaRPr lang="en-US" altLang="ko-KR" sz="2600" spc="-20" dirty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endParaRPr lang="en-US" altLang="ko-KR" sz="2600" spc="-20" dirty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대상 타겟</a:t>
            </a:r>
            <a:r>
              <a:rPr lang="en-US" altLang="ko-KR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10</a:t>
            </a:r>
            <a:r>
              <a:rPr lang="ko-KR" altLang="en-US" sz="26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대 학생</a:t>
            </a:r>
            <a:endParaRPr lang="en-US" altLang="ko-KR" sz="2600" spc="-20" dirty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endParaRPr lang="en-US" altLang="ko-KR" sz="24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70" y="1443994"/>
            <a:ext cx="4201724" cy="502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94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cap="none" spc="-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  <a:endParaRPr kumimoji="0" lang="ko-KR" altLang="en-US" sz="3000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한 줄 요약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6160" y="2556495"/>
            <a:ext cx="9676314" cy="262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D3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오브젝트와 스킬을 사용해서 </a:t>
            </a:r>
            <a:r>
              <a:rPr lang="ko-KR" altLang="en-US" sz="4800" b="1" dirty="0" err="1">
                <a:solidFill>
                  <a:srgbClr val="FFD3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맵을</a:t>
            </a:r>
            <a:r>
              <a:rPr lang="ko-KR" altLang="en-US" sz="4800" b="1" dirty="0">
                <a:solidFill>
                  <a:srgbClr val="FFD38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돌파하는 게임 </a:t>
            </a:r>
          </a:p>
          <a:p>
            <a:pPr marL="177800" indent="-177800">
              <a:lnSpc>
                <a:spcPct val="114000"/>
              </a:lnSpc>
            </a:pPr>
            <a:endParaRPr lang="en-US" altLang="ko-KR" sz="60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9163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err="1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차별점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4218" y="1684559"/>
            <a:ext cx="8518966" cy="4021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</a:pPr>
            <a:r>
              <a:rPr lang="ko-KR" altLang="en-US" sz="32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전략적인 진행</a:t>
            </a:r>
            <a:r>
              <a:rPr lang="en-US" altLang="ko-KR" sz="32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32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직접적으로 적을 처리하는 것이 아닌 간접적으로 적을 방해하거나 무력화</a:t>
            </a:r>
            <a:r>
              <a:rPr lang="en-US" altLang="ko-KR" sz="32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32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회피하여 들키지 않고 지나가는 것</a:t>
            </a:r>
            <a:endParaRPr lang="en-US" altLang="ko-KR" sz="3200" spc="-20" dirty="0" smtClean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endParaRPr lang="en-US" altLang="ko-KR" sz="3200" spc="-20" dirty="0" smtClean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endParaRPr lang="en-US" altLang="ko-KR" sz="3200" spc="-20" dirty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177800" indent="-177800">
              <a:lnSpc>
                <a:spcPct val="114000"/>
              </a:lnSpc>
            </a:pPr>
            <a:r>
              <a:rPr lang="ko-KR" altLang="en-US" sz="32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잠입</a:t>
            </a:r>
            <a:r>
              <a:rPr lang="en-US" altLang="ko-KR" sz="32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32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정보를 수집하여 루트의 탐색과 적의 위치를 확인하여 잠입 루트를 결정합니다</a:t>
            </a:r>
            <a:r>
              <a:rPr lang="en-US" altLang="ko-KR" sz="32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3200" spc="-20" dirty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088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재미요소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30270" y="1553337"/>
            <a:ext cx="7616830" cy="219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직접적인 전투를 제외하여 진행하기 위해 패턴을 분석하고 루트를 탐색하여 목표 지점으로 이동합니다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ko-KR" sz="2000" spc="-20" dirty="0" smtClean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오브젝트 와 자원을 활용하여 전략적인 시도를 할 수 있습니다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ko-KR" sz="2000" spc="-20" dirty="0" smtClean="0">
              <a:solidFill>
                <a:schemeClr val="accent6">
                  <a:lumMod val="60000"/>
                  <a:lumOff val="4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플레이어의 </a:t>
            </a:r>
            <a:r>
              <a:rPr lang="ko-KR" altLang="en-US" sz="2000" spc="-2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진행도에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따라 라이트의 밝기가 달라집니다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5848" y="4942926"/>
            <a:ext cx="7744724" cy="12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32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자신만의 방법으로 목표에 도달하여 스테이지를 클리어할 수 있다</a:t>
            </a:r>
            <a:r>
              <a:rPr lang="en-US" altLang="ko-KR" sz="32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3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6214" y="3996655"/>
            <a:ext cx="4442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요약</a:t>
            </a:r>
            <a:endParaRPr lang="en-US" altLang="ko-KR" sz="40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3036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30270" y="1553337"/>
            <a:ext cx="761683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시작 시 자원을 지급받고 목표 지점까지 이동하게 됩니다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08337" y="2268463"/>
            <a:ext cx="8532948" cy="46085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008337" y="2124447"/>
            <a:ext cx="8532948" cy="2578645"/>
            <a:chOff x="1008337" y="2124447"/>
            <a:chExt cx="8532948" cy="2578645"/>
          </a:xfrm>
        </p:grpSpPr>
        <p:sp>
          <p:nvSpPr>
            <p:cNvPr id="26" name="정육면체 25"/>
            <p:cNvSpPr/>
            <p:nvPr/>
          </p:nvSpPr>
          <p:spPr>
            <a:xfrm>
              <a:off x="4057685" y="2312026"/>
              <a:ext cx="1397027" cy="2332702"/>
            </a:xfrm>
            <a:prstGeom prst="cube">
              <a:avLst>
                <a:gd name="adj" fmla="val 9187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정육면체 26"/>
            <p:cNvSpPr/>
            <p:nvPr/>
          </p:nvSpPr>
          <p:spPr>
            <a:xfrm>
              <a:off x="5454712" y="2304467"/>
              <a:ext cx="2711119" cy="1072860"/>
            </a:xfrm>
            <a:prstGeom prst="cube">
              <a:avLst>
                <a:gd name="adj" fmla="val 21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정육면체 29"/>
            <p:cNvSpPr/>
            <p:nvPr/>
          </p:nvSpPr>
          <p:spPr>
            <a:xfrm>
              <a:off x="1008337" y="3567178"/>
              <a:ext cx="3158449" cy="1135914"/>
            </a:xfrm>
            <a:prstGeom prst="cube">
              <a:avLst>
                <a:gd name="adj" fmla="val 4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현 31"/>
            <p:cNvSpPr/>
            <p:nvPr/>
          </p:nvSpPr>
          <p:spPr>
            <a:xfrm>
              <a:off x="5382704" y="2124447"/>
              <a:ext cx="437765" cy="437765"/>
            </a:xfrm>
            <a:prstGeom prst="chord">
              <a:avLst>
                <a:gd name="adj1" fmla="val 21524815"/>
                <a:gd name="adj2" fmla="val 10895140"/>
              </a:avLst>
            </a:prstGeom>
            <a:solidFill>
              <a:srgbClr val="00B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451497" y="3060095"/>
              <a:ext cx="743885" cy="1365896"/>
              <a:chOff x="6714852" y="-1152936"/>
              <a:chExt cx="1332149" cy="2767171"/>
            </a:xfrm>
          </p:grpSpPr>
          <p:sp>
            <p:nvSpPr>
              <p:cNvPr id="36" name="정육면체 35"/>
              <p:cNvSpPr/>
              <p:nvPr/>
            </p:nvSpPr>
            <p:spPr>
              <a:xfrm>
                <a:off x="7023718" y="-1144317"/>
                <a:ext cx="1023283" cy="2410005"/>
              </a:xfrm>
              <a:prstGeom prst="cube">
                <a:avLst>
                  <a:gd name="adj" fmla="val 5617"/>
                </a:avLst>
              </a:prstGeom>
              <a:solidFill>
                <a:srgbClr val="F5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정육면체 36"/>
              <p:cNvSpPr/>
              <p:nvPr/>
            </p:nvSpPr>
            <p:spPr>
              <a:xfrm>
                <a:off x="6714852" y="-1152936"/>
                <a:ext cx="1332149" cy="438279"/>
              </a:xfrm>
              <a:prstGeom prst="cube">
                <a:avLst>
                  <a:gd name="adj" fmla="val 86591"/>
                </a:avLst>
              </a:prstGeom>
              <a:solidFill>
                <a:srgbClr val="F5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정육면체 37"/>
              <p:cNvSpPr/>
              <p:nvPr/>
            </p:nvSpPr>
            <p:spPr>
              <a:xfrm>
                <a:off x="6714852" y="-787366"/>
                <a:ext cx="974940" cy="2401601"/>
              </a:xfrm>
              <a:prstGeom prst="cube">
                <a:avLst>
                  <a:gd name="adj" fmla="val 4058"/>
                </a:avLst>
              </a:prstGeom>
              <a:solidFill>
                <a:srgbClr val="F5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각 삼각형 38"/>
            <p:cNvSpPr/>
            <p:nvPr/>
          </p:nvSpPr>
          <p:spPr>
            <a:xfrm>
              <a:off x="5325867" y="2762398"/>
              <a:ext cx="1832533" cy="745562"/>
            </a:xfrm>
            <a:prstGeom prst="rtTriangle">
              <a:avLst/>
            </a:prstGeom>
            <a:solidFill>
              <a:srgbClr val="FF0000">
                <a:alpha val="4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정육면체 39"/>
            <p:cNvSpPr/>
            <p:nvPr/>
          </p:nvSpPr>
          <p:spPr>
            <a:xfrm>
              <a:off x="6162334" y="2304467"/>
              <a:ext cx="3378951" cy="1809627"/>
            </a:xfrm>
            <a:prstGeom prst="cube">
              <a:avLst>
                <a:gd name="adj" fmla="val 21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36986" y="4064456"/>
            <a:ext cx="3027475" cy="2812519"/>
            <a:chOff x="1236986" y="4064456"/>
            <a:chExt cx="3027475" cy="2812519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3076329" y="5202940"/>
              <a:ext cx="1188132" cy="16740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236986" y="6246754"/>
              <a:ext cx="2120116" cy="4320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자원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평행 사변형 5"/>
            <p:cNvSpPr/>
            <p:nvPr/>
          </p:nvSpPr>
          <p:spPr>
            <a:xfrm>
              <a:off x="1379358" y="5611848"/>
              <a:ext cx="717604" cy="576064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2088375" y="5611848"/>
              <a:ext cx="717604" cy="576064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162893" y="4064456"/>
              <a:ext cx="1015003" cy="10801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50577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30270" y="1553337"/>
            <a:ext cx="797687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진행 과정에서 자원을 획득하여 보충할 수 있고 여러 개 존재합니다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08337" y="2268463"/>
            <a:ext cx="8532948" cy="46085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008337" y="2124447"/>
            <a:ext cx="8532948" cy="2578645"/>
            <a:chOff x="1008337" y="2124447"/>
            <a:chExt cx="8532948" cy="2578645"/>
          </a:xfrm>
        </p:grpSpPr>
        <p:sp>
          <p:nvSpPr>
            <p:cNvPr id="26" name="정육면체 25"/>
            <p:cNvSpPr/>
            <p:nvPr/>
          </p:nvSpPr>
          <p:spPr>
            <a:xfrm>
              <a:off x="4057685" y="2312026"/>
              <a:ext cx="1397027" cy="2332702"/>
            </a:xfrm>
            <a:prstGeom prst="cube">
              <a:avLst>
                <a:gd name="adj" fmla="val 9187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정육면체 26"/>
            <p:cNvSpPr/>
            <p:nvPr/>
          </p:nvSpPr>
          <p:spPr>
            <a:xfrm>
              <a:off x="5454712" y="2304467"/>
              <a:ext cx="2711119" cy="1072860"/>
            </a:xfrm>
            <a:prstGeom prst="cube">
              <a:avLst>
                <a:gd name="adj" fmla="val 21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정육면체 29"/>
            <p:cNvSpPr/>
            <p:nvPr/>
          </p:nvSpPr>
          <p:spPr>
            <a:xfrm>
              <a:off x="1008337" y="3567178"/>
              <a:ext cx="3158449" cy="1135914"/>
            </a:xfrm>
            <a:prstGeom prst="cube">
              <a:avLst>
                <a:gd name="adj" fmla="val 4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현 31"/>
            <p:cNvSpPr/>
            <p:nvPr/>
          </p:nvSpPr>
          <p:spPr>
            <a:xfrm>
              <a:off x="5382704" y="2124447"/>
              <a:ext cx="437765" cy="437765"/>
            </a:xfrm>
            <a:prstGeom prst="chord">
              <a:avLst>
                <a:gd name="adj1" fmla="val 21524815"/>
                <a:gd name="adj2" fmla="val 10895140"/>
              </a:avLst>
            </a:prstGeom>
            <a:solidFill>
              <a:srgbClr val="00B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451497" y="3060095"/>
              <a:ext cx="743885" cy="1365896"/>
              <a:chOff x="6714852" y="-1152936"/>
              <a:chExt cx="1332149" cy="2767171"/>
            </a:xfrm>
          </p:grpSpPr>
          <p:sp>
            <p:nvSpPr>
              <p:cNvPr id="36" name="정육면체 35"/>
              <p:cNvSpPr/>
              <p:nvPr/>
            </p:nvSpPr>
            <p:spPr>
              <a:xfrm>
                <a:off x="7023718" y="-1144317"/>
                <a:ext cx="1023283" cy="2410005"/>
              </a:xfrm>
              <a:prstGeom prst="cube">
                <a:avLst>
                  <a:gd name="adj" fmla="val 5617"/>
                </a:avLst>
              </a:prstGeom>
              <a:solidFill>
                <a:srgbClr val="F5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정육면체 36"/>
              <p:cNvSpPr/>
              <p:nvPr/>
            </p:nvSpPr>
            <p:spPr>
              <a:xfrm>
                <a:off x="6714852" y="-1152936"/>
                <a:ext cx="1332149" cy="438279"/>
              </a:xfrm>
              <a:prstGeom prst="cube">
                <a:avLst>
                  <a:gd name="adj" fmla="val 86591"/>
                </a:avLst>
              </a:prstGeom>
              <a:solidFill>
                <a:srgbClr val="F5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정육면체 37"/>
              <p:cNvSpPr/>
              <p:nvPr/>
            </p:nvSpPr>
            <p:spPr>
              <a:xfrm>
                <a:off x="6714852" y="-787366"/>
                <a:ext cx="974940" cy="2401601"/>
              </a:xfrm>
              <a:prstGeom prst="cube">
                <a:avLst>
                  <a:gd name="adj" fmla="val 4058"/>
                </a:avLst>
              </a:prstGeom>
              <a:solidFill>
                <a:srgbClr val="F5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각 삼각형 38"/>
            <p:cNvSpPr/>
            <p:nvPr/>
          </p:nvSpPr>
          <p:spPr>
            <a:xfrm>
              <a:off x="5325867" y="2762398"/>
              <a:ext cx="1832533" cy="745562"/>
            </a:xfrm>
            <a:prstGeom prst="rtTriangle">
              <a:avLst/>
            </a:prstGeom>
            <a:solidFill>
              <a:srgbClr val="FF0000">
                <a:alpha val="4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정육면체 39"/>
            <p:cNvSpPr/>
            <p:nvPr/>
          </p:nvSpPr>
          <p:spPr>
            <a:xfrm>
              <a:off x="6162334" y="2304467"/>
              <a:ext cx="3378951" cy="1809627"/>
            </a:xfrm>
            <a:prstGeom prst="cube">
              <a:avLst>
                <a:gd name="adj" fmla="val 21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36986" y="4064456"/>
            <a:ext cx="3027475" cy="2812519"/>
            <a:chOff x="1236986" y="4064456"/>
            <a:chExt cx="3027475" cy="2812519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3076329" y="5202940"/>
              <a:ext cx="1188132" cy="16740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236986" y="6246754"/>
              <a:ext cx="2120116" cy="4320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자원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평행 사변형 5"/>
            <p:cNvSpPr/>
            <p:nvPr/>
          </p:nvSpPr>
          <p:spPr>
            <a:xfrm>
              <a:off x="1379358" y="5611848"/>
              <a:ext cx="717604" cy="576064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2088375" y="5611848"/>
              <a:ext cx="717604" cy="576064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162893" y="4064456"/>
              <a:ext cx="1015003" cy="10801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정오각형 10"/>
          <p:cNvSpPr/>
          <p:nvPr/>
        </p:nvSpPr>
        <p:spPr>
          <a:xfrm>
            <a:off x="5987880" y="4758722"/>
            <a:ext cx="508505" cy="931597"/>
          </a:xfrm>
          <a:prstGeom prst="pentag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818610" y="5767717"/>
            <a:ext cx="2232248" cy="71509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자원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2" name="꺾인 연결선 41"/>
          <p:cNvCxnSpPr>
            <a:stCxn id="11" idx="3"/>
            <a:endCxn id="41" idx="1"/>
          </p:cNvCxnSpPr>
          <p:nvPr/>
        </p:nvCxnSpPr>
        <p:spPr>
          <a:xfrm rot="16200000" flipH="1">
            <a:off x="6312899" y="5619552"/>
            <a:ext cx="434945" cy="57647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6506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0754" y="129331"/>
            <a:ext cx="321253" cy="259213"/>
          </a:xfrm>
          <a:prstGeom prst="rect">
            <a:avLst/>
          </a:prstGeom>
        </p:spPr>
        <p:txBody>
          <a:bodyPr wrap="square" lIns="104306" tIns="52153" rIns="104306" bIns="52153">
            <a:spAutoFit/>
          </a:bodyPr>
          <a:lstStyle/>
          <a:p>
            <a:pPr algn="r"/>
            <a:fld id="{CD11B835-C8C7-43F8-9A40-E6B116444874}" type="slidenum">
              <a:rPr lang="ko-KR" altLang="en-US" sz="100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9"/>
          <p:cNvSpPr txBox="1">
            <a:spLocks/>
          </p:cNvSpPr>
          <p:nvPr/>
        </p:nvSpPr>
        <p:spPr>
          <a:xfrm>
            <a:off x="15802" y="212960"/>
            <a:ext cx="4258037" cy="683144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000" spc="-1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게임 소개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6364" y="1042156"/>
            <a:ext cx="44424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50" dirty="0" smtClean="0">
                <a:solidFill>
                  <a:srgbClr val="FFD385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시나리오</a:t>
            </a:r>
            <a:endParaRPr lang="en-US" altLang="ko-KR" sz="2300" b="1" spc="-50" dirty="0">
              <a:solidFill>
                <a:srgbClr val="FFD385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2456" y="1092232"/>
            <a:ext cx="351762" cy="351762"/>
          </a:xfrm>
          <a:prstGeom prst="ellipse">
            <a:avLst/>
          </a:prstGeom>
          <a:noFill/>
          <a:ln w="19050">
            <a:solidFill>
              <a:srgbClr val="FFD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896604" y="1260476"/>
            <a:ext cx="242223" cy="758"/>
          </a:xfrm>
          <a:prstGeom prst="straightConnector1">
            <a:avLst/>
          </a:prstGeom>
          <a:ln w="28575">
            <a:solidFill>
              <a:srgbClr val="FFD3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08337" y="2448483"/>
            <a:ext cx="8532948" cy="46085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정육면체 16"/>
          <p:cNvSpPr/>
          <p:nvPr/>
        </p:nvSpPr>
        <p:spPr>
          <a:xfrm>
            <a:off x="4057685" y="2492046"/>
            <a:ext cx="1397027" cy="2332702"/>
          </a:xfrm>
          <a:prstGeom prst="cube">
            <a:avLst>
              <a:gd name="adj" fmla="val 91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정육면체 3"/>
          <p:cNvSpPr/>
          <p:nvPr/>
        </p:nvSpPr>
        <p:spPr>
          <a:xfrm>
            <a:off x="5454712" y="2484487"/>
            <a:ext cx="2711119" cy="1072860"/>
          </a:xfrm>
          <a:prstGeom prst="cube">
            <a:avLst>
              <a:gd name="adj" fmla="val 2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정육면체 17"/>
          <p:cNvSpPr/>
          <p:nvPr/>
        </p:nvSpPr>
        <p:spPr>
          <a:xfrm>
            <a:off x="1008337" y="3747198"/>
            <a:ext cx="3158449" cy="1135914"/>
          </a:xfrm>
          <a:prstGeom prst="cube">
            <a:avLst>
              <a:gd name="adj" fmla="val 4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36986" y="4244476"/>
            <a:ext cx="3027475" cy="2812519"/>
            <a:chOff x="1236986" y="4064456"/>
            <a:chExt cx="3027475" cy="2812519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3076329" y="5202940"/>
              <a:ext cx="1188132" cy="16740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236986" y="6246754"/>
              <a:ext cx="2120116" cy="4320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자원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평행 사변형 5"/>
            <p:cNvSpPr/>
            <p:nvPr/>
          </p:nvSpPr>
          <p:spPr>
            <a:xfrm>
              <a:off x="1379358" y="5611848"/>
              <a:ext cx="717604" cy="576064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2088375" y="5611848"/>
              <a:ext cx="717604" cy="576064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162893" y="4064456"/>
              <a:ext cx="1015003" cy="10801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현 9"/>
          <p:cNvSpPr/>
          <p:nvPr/>
        </p:nvSpPr>
        <p:spPr>
          <a:xfrm>
            <a:off x="5382704" y="2304467"/>
            <a:ext cx="437765" cy="437765"/>
          </a:xfrm>
          <a:prstGeom prst="chord">
            <a:avLst>
              <a:gd name="adj1" fmla="val 21524815"/>
              <a:gd name="adj2" fmla="val 10895140"/>
            </a:avLst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49707" y="4596007"/>
            <a:ext cx="2232248" cy="71509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감시 카메라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2" name="꺾인 연결선 21"/>
          <p:cNvCxnSpPr>
            <a:endCxn id="11" idx="1"/>
          </p:cNvCxnSpPr>
          <p:nvPr/>
        </p:nvCxnSpPr>
        <p:spPr>
          <a:xfrm rot="16200000" flipH="1">
            <a:off x="5237787" y="3141633"/>
            <a:ext cx="2201319" cy="142252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4451497" y="3240115"/>
            <a:ext cx="743885" cy="1365896"/>
            <a:chOff x="6714852" y="-1152936"/>
            <a:chExt cx="1332149" cy="2767171"/>
          </a:xfrm>
        </p:grpSpPr>
        <p:sp>
          <p:nvSpPr>
            <p:cNvPr id="26" name="정육면체 25"/>
            <p:cNvSpPr/>
            <p:nvPr/>
          </p:nvSpPr>
          <p:spPr>
            <a:xfrm>
              <a:off x="7023718" y="-1144317"/>
              <a:ext cx="1023283" cy="2410005"/>
            </a:xfrm>
            <a:prstGeom prst="cube">
              <a:avLst>
                <a:gd name="adj" fmla="val 5617"/>
              </a:avLst>
            </a:prstGeom>
            <a:solidFill>
              <a:srgbClr val="F57F7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정육면체 29"/>
            <p:cNvSpPr/>
            <p:nvPr/>
          </p:nvSpPr>
          <p:spPr>
            <a:xfrm>
              <a:off x="6714852" y="-1152936"/>
              <a:ext cx="1332149" cy="438279"/>
            </a:xfrm>
            <a:prstGeom prst="cube">
              <a:avLst>
                <a:gd name="adj" fmla="val 86591"/>
              </a:avLst>
            </a:prstGeom>
            <a:solidFill>
              <a:srgbClr val="F57F7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정육면체 30"/>
            <p:cNvSpPr/>
            <p:nvPr/>
          </p:nvSpPr>
          <p:spPr>
            <a:xfrm>
              <a:off x="6714852" y="-787366"/>
              <a:ext cx="974940" cy="2401601"/>
            </a:xfrm>
            <a:prstGeom prst="cube">
              <a:avLst>
                <a:gd name="adj" fmla="val 4058"/>
              </a:avLst>
            </a:prstGeom>
            <a:solidFill>
              <a:srgbClr val="F57F7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모서리가 둥근 직사각형 32"/>
          <p:cNvSpPr/>
          <p:nvPr/>
        </p:nvSpPr>
        <p:spPr>
          <a:xfrm>
            <a:off x="7049707" y="5826501"/>
            <a:ext cx="2232248" cy="71509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캐비넷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4" name="꺾인 연결선 33"/>
          <p:cNvCxnSpPr>
            <a:stCxn id="31" idx="3"/>
            <a:endCxn id="33" idx="1"/>
          </p:cNvCxnSpPr>
          <p:nvPr/>
        </p:nvCxnSpPr>
        <p:spPr>
          <a:xfrm rot="16200000" flipH="1">
            <a:off x="5092165" y="4226505"/>
            <a:ext cx="1578037" cy="23370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직각 삼각형 31"/>
          <p:cNvSpPr/>
          <p:nvPr/>
        </p:nvSpPr>
        <p:spPr>
          <a:xfrm>
            <a:off x="5325867" y="2942418"/>
            <a:ext cx="1832533" cy="745562"/>
          </a:xfrm>
          <a:prstGeom prst="rtTriangle">
            <a:avLst/>
          </a:prstGeom>
          <a:solidFill>
            <a:srgbClr val="FF0000">
              <a:alpha val="4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정육면체 15"/>
          <p:cNvSpPr/>
          <p:nvPr/>
        </p:nvSpPr>
        <p:spPr>
          <a:xfrm>
            <a:off x="6162334" y="2484487"/>
            <a:ext cx="3378951" cy="1809627"/>
          </a:xfrm>
          <a:prstGeom prst="cube">
            <a:avLst>
              <a:gd name="adj" fmla="val 2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330270" y="1553337"/>
            <a:ext cx="7616830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이동하는 중 적들을 만나게 되고 플레이어는 스킬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은폐로 적을 교란시키거나 들키지 않고 지나가야 합니다</a:t>
            </a:r>
            <a:r>
              <a:rPr lang="en-US" altLang="ko-KR" sz="2000" spc="-2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ko-KR" sz="1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298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12581</TotalTime>
  <Words>492</Words>
  <Application>Microsoft Office PowerPoint</Application>
  <PresentationFormat>사용자 지정</PresentationFormat>
  <Paragraphs>177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나눔고딕</vt:lpstr>
      <vt:lpstr>Times New Roman</vt:lpstr>
      <vt:lpstr>Arial</vt:lpstr>
      <vt:lpstr>함초롬돋움</vt:lpstr>
      <vt:lpstr>나눔명조 ExtraBold</vt:lpstr>
      <vt:lpstr>돋움체</vt:lpstr>
      <vt:lpstr>맑은 고딕</vt:lpstr>
      <vt:lpstr>Office 테마</vt:lpstr>
      <vt:lpstr>라운드 테이블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Windows 사용자</cp:lastModifiedBy>
  <cp:revision>245</cp:revision>
  <cp:lastPrinted>2011-08-28T20:58:26Z</cp:lastPrinted>
  <dcterms:created xsi:type="dcterms:W3CDTF">2011-08-16T07:24:57Z</dcterms:created>
  <dcterms:modified xsi:type="dcterms:W3CDTF">2019-03-19T02:39:38Z</dcterms:modified>
</cp:coreProperties>
</file>